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47" r:id="rId4"/>
    <p:sldId id="315" r:id="rId5"/>
    <p:sldId id="337" r:id="rId6"/>
    <p:sldId id="346" r:id="rId7"/>
    <p:sldId id="339" r:id="rId8"/>
    <p:sldId id="340" r:id="rId9"/>
    <p:sldId id="341" r:id="rId10"/>
    <p:sldId id="342" r:id="rId11"/>
    <p:sldId id="343" r:id="rId12"/>
    <p:sldId id="344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vana M" initials="BM" lastIdx="1" clrIdx="0">
    <p:extLst>
      <p:ext uri="{19B8F6BF-5375-455C-9EA6-DF929625EA0E}">
        <p15:presenceInfo xmlns:p15="http://schemas.microsoft.com/office/powerpoint/2012/main" userId="S-1-5-21-861567501-1637723038-725345543-40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FF7D31"/>
    <a:srgbClr val="0076D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DB045-4216-4BBE-8C72-5554A2434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FAB22-3784-41BB-9FB3-3F3407044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D61A1-D748-440D-8821-EF0EEDD13AB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FAF54-C6F5-4D0E-9E1C-8FF7E5840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2BC1-012E-4B4C-B3F6-63F0BEBDA0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66BE3-C1FD-4C31-9128-52DE94C3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31C0-3F50-4571-ADC7-3574193E8FF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30C2-95DA-4B6F-856C-5D117B75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17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E22-78AC-4699-A5F6-2B88F5C86D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3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0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1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8A2-7113-481C-868B-1E70B3C3058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3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3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7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6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7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36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D68A2-7113-481C-868B-1E70B3C305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E4FC-E2C6-4708-B83E-31985D9E7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8E434-9F6A-4612-B584-9294827B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6015-8A15-4243-BFDE-C6E88983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6998-7D00-4AA4-A868-A8E107C8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31A0-015A-4DF5-894F-212CFCAD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C103-F95B-4A80-97A4-9A4190E5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4CC02-0394-4B39-9ABA-7AB9BAB29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859D0-93A4-45F1-B26B-A8236E1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6E9D8-7140-45C8-AA9C-61E81A2D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16A4B-CFE9-47D6-96EF-46053E45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B1D03-81F6-44AC-9C2F-36AFE84A0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367EE-253E-46A1-8C31-E86ACF3E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4995-E86E-4176-AEAE-95DBD3F5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7B7C-2AD2-49E4-8FF9-AA936E5D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FB30-FFF9-4B07-969F-75DCB391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up_title_and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9" y="360000"/>
            <a:ext cx="11496868" cy="3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z="1200" smtClean="0"/>
            </a:lvl1pPr>
          </a:lstStyle>
          <a:p>
            <a:fld id="{1F069440-05C8-41E1-8A18-9500F0D12C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7567" y="734400"/>
            <a:ext cx="11496867" cy="355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6F6F6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88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76E4-117E-4947-A055-E4EB66A55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09" y="1381125"/>
            <a:ext cx="4678757" cy="21026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E7F43-D07B-473A-93EA-D39AA3A08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3710" y="3609182"/>
            <a:ext cx="467875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073E1C2-5E5C-48B8-BDF3-0A55159DA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71475"/>
            <a:ext cx="5236125" cy="61154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067EC-513E-5043-8BF1-2E763772A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584" y="398276"/>
            <a:ext cx="1130276" cy="8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7828-F08C-4D53-B409-83A6EC0D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E1FE-080C-4209-8B3B-213D0E081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286A-D928-4496-BB3D-6E879A8E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183C2-A2EF-4B5B-AB6C-FF8F2130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7D22D-E24B-4CB4-8388-56C2A0D6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8C6B-CC7B-481D-AF28-E1941994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1940-D54B-4517-B230-797CD3F6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7EBB-DD2C-4F39-A98A-70C54600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FB21-7900-4147-A310-49BC0C9E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68EAD-B637-41E0-93AA-2EF08736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908-914E-4E73-B0A5-52708016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8C4CD-6975-4A4A-BD6B-F70280CB1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7FBE1-AD82-4C6E-A348-38B1DA68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6A08F-A985-4132-9ED8-1199C849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77E1-1F84-461C-AC71-D69A74E4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58AB-47B3-4B26-BAE2-80474832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43F1-D4DC-40F4-8994-065F545A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92B5A-2AE7-4BDE-957D-50190284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8B43D-E11F-46FC-A0B6-107AF7ACB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57B77-9DE9-4984-94DA-3B2E271E5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17458-F26E-4797-A9D2-B602D2CEE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0BEB9-128F-4CE1-B7C8-3802DDAC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6C696-4295-4908-ADDF-1B319F04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DAC25-1112-4731-96DC-CD423E3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5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535D-8F93-474E-8570-5F9CAEF3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3CD4D-A674-460C-82F8-F2CE4B08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ADFA0-99A3-4964-B4CB-8177D011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F1946-3DEE-4275-87D3-224EC57E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F1BC8-7D4D-474F-AD1A-380AFB44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BF52C-7992-438F-AB4C-9743928E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B0124-3049-40E1-A76A-6D05C891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7F0E-E549-4CAC-8D33-89346143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034B-FBE6-4399-8D4C-E50C4107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67D43-E65E-4731-AD5B-B4FF3F27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C4808-9945-4C58-B291-D82722C1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58F61-AD01-4ED4-917B-72A0658F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55E68-0D0F-4219-9318-03034A32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2DCA-B52C-41D4-9FAB-8E2281C1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DF7FA-7D25-415A-B5D3-FF371D26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0BDE9-ECB0-4BAE-9395-B8B6F1277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E2B99-1841-4C2B-B004-BCB188F0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4697C-8663-4255-97A8-B99C110D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5ED68-C9BE-4379-9E33-CCA5B5D1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F507F-364E-460A-8FB7-B89031FC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F8C79-60EA-4A10-98CB-B93239F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4FBE7-B8B9-4ACD-9747-EDD9A570D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12-C7A0-46C0-B882-6038B82F9F9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5908-2E29-412B-A726-6087027A2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F5A8-C097-444F-B258-30A0BE222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ABFA-67CA-4B99-A0F2-E20D72CE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1D0285-FCB0-DD48-8A55-3CF7AE61C4E3}"/>
              </a:ext>
            </a:extLst>
          </p:cNvPr>
          <p:cNvSpPr txBox="1">
            <a:spLocks/>
          </p:cNvSpPr>
          <p:nvPr/>
        </p:nvSpPr>
        <p:spPr>
          <a:xfrm>
            <a:off x="6357466" y="3523219"/>
            <a:ext cx="5257757" cy="1914723"/>
          </a:xfrm>
          <a:prstGeom prst="rect">
            <a:avLst/>
          </a:prstGeom>
          <a:solidFill>
            <a:srgbClr val="FFD500"/>
          </a:solidFill>
        </p:spPr>
        <p:txBody>
          <a:bodyPr lIns="292608" tIns="219456" rIns="182880" bIns="29260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smtClean="0"/>
              <a:t>Introducing </a:t>
            </a:r>
          </a:p>
          <a:p>
            <a:pPr marL="0" lvl="0" indent="0">
              <a:buNone/>
            </a:pPr>
            <a:r>
              <a:rPr lang="en-US" sz="3200" b="1" dirty="0" smtClean="0"/>
              <a:t>Application Manager</a:t>
            </a:r>
          </a:p>
          <a:p>
            <a:pPr marL="0" lvl="0" indent="0">
              <a:buNone/>
            </a:pPr>
            <a:r>
              <a:rPr lang="en-US" sz="2000" dirty="0" smtClean="0"/>
              <a:t>January 25, 2021</a:t>
            </a:r>
            <a:endParaRPr lang="en-US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r="7191"/>
          <a:stretch>
            <a:fillRect/>
          </a:stretch>
        </p:blipFill>
        <p:spPr>
          <a:xfrm>
            <a:off x="371475" y="371475"/>
            <a:ext cx="5881841" cy="6869598"/>
          </a:xfrm>
        </p:spPr>
      </p:pic>
    </p:spTree>
    <p:extLst>
      <p:ext uri="{BB962C8B-B14F-4D97-AF65-F5344CB8AC3E}">
        <p14:creationId xmlns:p14="http://schemas.microsoft.com/office/powerpoint/2010/main" val="20519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Manager: Inbound/Outbound Communications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31" y="1011922"/>
            <a:ext cx="9963150" cy="42862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72736" y="3366655"/>
            <a:ext cx="3418609" cy="2656861"/>
          </a:xfrm>
          <a:prstGeom prst="wedgeEllipseCallout">
            <a:avLst>
              <a:gd name="adj1" fmla="val 45055"/>
              <a:gd name="adj2" fmla="val -69080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Inbound/Outbound Comms is the section where policy documents can be viewed and uploaded (including the application, APS and exam), as well as all communications sent and received.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169" y="1204480"/>
            <a:ext cx="10106025" cy="4552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Underwriter Review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3920" y="530019"/>
            <a:ext cx="3068284" cy="1917540"/>
          </a:xfrm>
          <a:prstGeom prst="wedgeEllipseCallout">
            <a:avLst>
              <a:gd name="adj1" fmla="val -42311"/>
              <a:gd name="adj2" fmla="val 12785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all evidence is captured and processed, the application will be in the “Underwriter Review” phase. 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86583" y="2935224"/>
            <a:ext cx="2882958" cy="3407189"/>
          </a:xfrm>
          <a:prstGeom prst="wedgeEllipseCallout">
            <a:avLst>
              <a:gd name="adj1" fmla="val 62154"/>
              <a:gd name="adj2" fmla="val -49818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the underwriting process will be included here, along with key dates so you understand where a case is in the underwriting process.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638620" y="275634"/>
            <a:ext cx="2708254" cy="1704835"/>
          </a:xfrm>
          <a:prstGeom prst="wedgeEllipseCallout">
            <a:avLst>
              <a:gd name="adj1" fmla="val 11763"/>
              <a:gd name="adj2" fmla="val 105381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underwriting review is complete, decision tab will be updated.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fld id="{1F069440-05C8-41E1-8A18-9500F0D12C9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7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into Application Manager from “My Business List”</a:t>
            </a:r>
            <a:endParaRPr lang="en-GB" sz="2400" dirty="0">
              <a:solidFill>
                <a:srgbClr val="0076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A8467-D22E-4667-A141-41C22A5A00C5}"/>
              </a:ext>
            </a:extLst>
          </p:cNvPr>
          <p:cNvSpPr txBox="1"/>
          <p:nvPr/>
        </p:nvSpPr>
        <p:spPr>
          <a:xfrm>
            <a:off x="602584" y="767912"/>
            <a:ext cx="258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Key Features</a:t>
            </a: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 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27" y="2688347"/>
            <a:ext cx="746794" cy="1554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07" y="4515089"/>
            <a:ext cx="749873" cy="158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6" y="4494925"/>
            <a:ext cx="907243" cy="1888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815" y="4494925"/>
            <a:ext cx="749873" cy="158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84" y="767912"/>
            <a:ext cx="10175919" cy="47053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Callout 12"/>
          <p:cNvSpPr/>
          <p:nvPr/>
        </p:nvSpPr>
        <p:spPr>
          <a:xfrm>
            <a:off x="7888198" y="4662134"/>
            <a:ext cx="4010891" cy="2047009"/>
          </a:xfrm>
          <a:prstGeom prst="wedgeEllipseCallout">
            <a:avLst>
              <a:gd name="adj1" fmla="val -85827"/>
              <a:gd name="adj2" fmla="val -43937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“Application” from the My Business List screen on Partner Dashboard. As long as application has been signed, you will be taken to the Application Manager.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15" y="967967"/>
            <a:ext cx="9249918" cy="4445349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Manager: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A8467-D22E-4667-A141-41C22A5A00C5}"/>
              </a:ext>
            </a:extLst>
          </p:cNvPr>
          <p:cNvSpPr txBox="1"/>
          <p:nvPr/>
        </p:nvSpPr>
        <p:spPr>
          <a:xfrm>
            <a:off x="602584" y="767912"/>
            <a:ext cx="258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Key Features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: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2512" y="3575304"/>
            <a:ext cx="3075592" cy="3199052"/>
          </a:xfrm>
          <a:prstGeom prst="wedgeEllipseCallout">
            <a:avLst>
              <a:gd name="adj1" fmla="val 73276"/>
              <a:gd name="adj2" fmla="val -54322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Requirements section provides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needed requirement, status, the order date, received date, if the requirement has been reviewed, and the next follow up date.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9048" y="841376"/>
            <a:ext cx="3168652" cy="2584936"/>
          </a:xfrm>
          <a:prstGeom prst="wedgeEllipseCallout">
            <a:avLst>
              <a:gd name="adj1" fmla="val 47328"/>
              <a:gd name="adj2" fmla="val 1964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will show current status, with blue chevrons showing completed streams. The current open stream (green) will show status and timelines.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032" y="4405904"/>
            <a:ext cx="8321508" cy="2055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" y="671998"/>
            <a:ext cx="8093360" cy="35773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192976" y="279036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Manager: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091582" y="1168022"/>
            <a:ext cx="2882958" cy="2002536"/>
          </a:xfrm>
          <a:prstGeom prst="wedgeEllipseCallout">
            <a:avLst>
              <a:gd name="adj1" fmla="val -121605"/>
              <a:gd name="adj2" fmla="val 5428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requirement, you can click on it and drill down into more detailed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47170" y="4613258"/>
            <a:ext cx="2836365" cy="1848327"/>
          </a:xfrm>
          <a:prstGeom prst="wedgeEllipseCallout">
            <a:avLst>
              <a:gd name="adj1" fmla="val 87852"/>
              <a:gd name="adj2" fmla="val -12051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document/report is available in the document section once it is complete and received.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37" y="1450645"/>
            <a:ext cx="8800814" cy="42037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Manager: Case Details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14180" y="771573"/>
            <a:ext cx="2484877" cy="1483440"/>
          </a:xfrm>
          <a:prstGeom prst="wedgeEllipseCallout">
            <a:avLst>
              <a:gd name="adj1" fmla="val 47328"/>
              <a:gd name="adj2" fmla="val 1964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Case Details, there are 3 sections of key information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9784" y="3320386"/>
            <a:ext cx="2882958" cy="3285485"/>
          </a:xfrm>
          <a:prstGeom prst="wedgeEllipseCallout">
            <a:avLst>
              <a:gd name="adj1" fmla="val 73458"/>
              <a:gd name="adj2" fmla="val -61920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section is Policy Details, which includes applicant information, initial underwriting class and proposed product details.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58" y="980632"/>
            <a:ext cx="9493501" cy="431273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Manager: Case Details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3475" y="3671094"/>
            <a:ext cx="2882958" cy="2002536"/>
          </a:xfrm>
          <a:prstGeom prst="wedgeEllipseCallout">
            <a:avLst>
              <a:gd name="adj1" fmla="val 59502"/>
              <a:gd name="adj2" fmla="val -56215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section of key information is the agent information and details.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Manager: Case Details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007" y="4289427"/>
            <a:ext cx="916977" cy="193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28" y="4284923"/>
            <a:ext cx="749873" cy="1585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51" y="1018061"/>
            <a:ext cx="9727016" cy="437416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Oval Callout 20"/>
          <p:cNvSpPr/>
          <p:nvPr/>
        </p:nvSpPr>
        <p:spPr>
          <a:xfrm>
            <a:off x="91718" y="2976542"/>
            <a:ext cx="2882958" cy="2284387"/>
          </a:xfrm>
          <a:prstGeom prst="wedgeEllipseCallout">
            <a:avLst>
              <a:gd name="adj1" fmla="val 62991"/>
              <a:gd name="adj2" fmla="val -71452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piece of key information includes the beneficiary, owner and payor details.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Manager: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76" y="1516639"/>
            <a:ext cx="9221952" cy="3928197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186583" y="2935225"/>
            <a:ext cx="2882958" cy="2509612"/>
          </a:xfrm>
          <a:prstGeom prst="wedgeEllipseCallout">
            <a:avLst>
              <a:gd name="adj1" fmla="val 66479"/>
              <a:gd name="adj2" fmla="val -55002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History will let you see interactions with a customer and others involved in the application process.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92" y="1073438"/>
            <a:ext cx="9848850" cy="43243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6984" y="5898932"/>
            <a:ext cx="345600" cy="24916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9440-05C8-41E1-8A18-9500F0D12C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21">
            <a:extLst>
              <a:ext uri="{FF2B5EF4-FFF2-40B4-BE49-F238E27FC236}">
                <a16:creationId xmlns:a16="http://schemas.microsoft.com/office/drawing/2014/main" id="{235721F1-8ED9-4620-8118-0E86BB7BE7EC}"/>
              </a:ext>
            </a:extLst>
          </p:cNvPr>
          <p:cNvSpPr txBox="1">
            <a:spLocks/>
          </p:cNvSpPr>
          <p:nvPr/>
        </p:nvSpPr>
        <p:spPr>
          <a:xfrm>
            <a:off x="256984" y="137057"/>
            <a:ext cx="11496868" cy="3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Manager: Application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1893" y="3389320"/>
            <a:ext cx="2882958" cy="2509612"/>
          </a:xfrm>
          <a:prstGeom prst="wedgeEllipseCallout">
            <a:avLst>
              <a:gd name="adj1" fmla="val 66479"/>
              <a:gd name="adj2" fmla="val -55002"/>
            </a:avLst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History displays the history of the case and includes the underwriting notes. An entry can be clicked on for more details.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3ODRlNmQ2NC0yNzJhLTRjMGItYWVmNC03NTAxOTM3ZjFkZjgiIG9yaWdpbj0idXNlclNlbGVjdGVkIj48ZWxlbWVudCB1aWQ9ImlkX2NsYXNzaWZpY2F0aW9uX2NvbmZpZGVudGlhbCIgdmFsdWU9IiIgeG1sbnM9Imh0dHA6Ly93d3cuYm9sZG9uamFtZXMuY29tLzIwMDgvMDEvc2llL2ludGVybmFsL2xhYmVsIiAvPjwvc2lzbD48VXNlck5hbWU+TEdBTUVSSUNBXHBya3VtYXI8L1VzZXJOYW1lPjxEYXRlVGltZT4xLzkvMjAyMSA5OjAwOjQwIFBNPC9EYXRlVGltZT48TGFiZWxTdHJpbmc+Q29uZmlkZW50aWFsPC9MYWJlbFN0cmluZz48L2l0ZW0+PC9sYWJlbEhpc3Rvcnk+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784e6d64-272a-4c0b-aef4-7501937f1df8" origin="userSelected">
  <element uid="id_classification_confidential" value=""/>
</sisl>
</file>

<file path=customXml/itemProps1.xml><?xml version="1.0" encoding="utf-8"?>
<ds:datastoreItem xmlns:ds="http://schemas.openxmlformats.org/officeDocument/2006/customXml" ds:itemID="{CC3E1CE0-AC35-4E6A-9974-0F51660C11B9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58DC2B1-E035-4E93-8309-3F82999AFCA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8887</TotalTime>
  <Words>397</Words>
  <Application>Microsoft Office PowerPoint</Application>
  <PresentationFormat>Widescreen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Pradeep Kumar</dc:creator>
  <cp:keywords>Confidential</cp:keywords>
  <cp:lastModifiedBy>Jason Konschnik</cp:lastModifiedBy>
  <cp:revision>206</cp:revision>
  <dcterms:created xsi:type="dcterms:W3CDTF">2021-01-09T17:05:04Z</dcterms:created>
  <dcterms:modified xsi:type="dcterms:W3CDTF">2021-01-25T15:42:24Z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7c6767e2-ec85-4ef5-8ee3-2faec226833a</vt:lpwstr>
  </property>
  <property fmtid="{D5CDD505-2E9C-101B-9397-08002B2CF9AE}" pid="3" name="bjSaver">
    <vt:lpwstr>xg+E+G1N/xKf4nOldBcDBBSqOBiAgove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policy="784e6d64-272a-4c0b-aef4-7501937f1df8" origin="userSelected" xmlns="http://www.boldonj</vt:lpwstr>
  </property>
  <property fmtid="{D5CDD505-2E9C-101B-9397-08002B2CF9AE}" pid="5" name="bjDocumentLabelXML-0">
    <vt:lpwstr>ames.com/2008/01/sie/internal/label"&gt;&lt;element uid="id_classification_confidential" value="" /&gt;&lt;/sisl&gt;</vt:lpwstr>
  </property>
  <property fmtid="{D5CDD505-2E9C-101B-9397-08002B2CF9AE}" pid="6" name="bjDocumentSecurityLabel">
    <vt:lpwstr>Confidential</vt:lpwstr>
  </property>
  <property fmtid="{D5CDD505-2E9C-101B-9397-08002B2CF9AE}" pid="7" name="LandG_Classification_UID">
    <vt:lpwstr>1bf4e512-f918-45bf-87dd-f8e932f512a2</vt:lpwstr>
  </property>
  <property fmtid="{D5CDD505-2E9C-101B-9397-08002B2CF9AE}" pid="8" name="LandG_Classification">
    <vt:lpwstr>Confidential</vt:lpwstr>
  </property>
  <property fmtid="{D5CDD505-2E9C-101B-9397-08002B2CF9AE}" pid="9" name="bjLabelHistoryID">
    <vt:lpwstr>{CC3E1CE0-AC35-4E6A-9974-0F51660C11B9}</vt:lpwstr>
  </property>
</Properties>
</file>